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2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035A-C47F-43A8-A3F9-9F4A1D89F06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7248FD2-DF6F-476A-9D66-ED942B6B3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035A-C47F-43A8-A3F9-9F4A1D89F06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D2-DF6F-476A-9D66-ED942B6B3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035A-C47F-43A8-A3F9-9F4A1D89F06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D2-DF6F-476A-9D66-ED942B6B3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035A-C47F-43A8-A3F9-9F4A1D89F06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D2-DF6F-476A-9D66-ED942B6B3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035A-C47F-43A8-A3F9-9F4A1D89F06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248FD2-DF6F-476A-9D66-ED942B6B3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035A-C47F-43A8-A3F9-9F4A1D89F06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D2-DF6F-476A-9D66-ED942B6B3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035A-C47F-43A8-A3F9-9F4A1D89F06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D2-DF6F-476A-9D66-ED942B6B3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035A-C47F-43A8-A3F9-9F4A1D89F06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D2-DF6F-476A-9D66-ED942B6B3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035A-C47F-43A8-A3F9-9F4A1D89F06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D2-DF6F-476A-9D66-ED942B6B3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035A-C47F-43A8-A3F9-9F4A1D89F06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D2-DF6F-476A-9D66-ED942B6B3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035A-C47F-43A8-A3F9-9F4A1D89F06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248FD2-DF6F-476A-9D66-ED942B6B3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6C035A-C47F-43A8-A3F9-9F4A1D89F06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7248FD2-DF6F-476A-9D66-ED942B6B3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Structure of the Prokaryote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71546"/>
            <a:ext cx="7772400" cy="4948254"/>
          </a:xfrm>
        </p:spPr>
        <p:txBody>
          <a:bodyPr>
            <a:normAutofit/>
          </a:bodyPr>
          <a:lstStyle/>
          <a:p>
            <a:r>
              <a:rPr lang="en-US" dirty="0" smtClean="0"/>
              <a:t>Small </a:t>
            </a:r>
            <a:r>
              <a:rPr lang="en-US" dirty="0"/>
              <a:t>size ( 0.5 to 2um)</a:t>
            </a:r>
          </a:p>
          <a:p>
            <a:r>
              <a:rPr lang="en-US" dirty="0" smtClean="0"/>
              <a:t>Large </a:t>
            </a:r>
            <a:r>
              <a:rPr lang="en-US" dirty="0"/>
              <a:t>surface area to volume ratio</a:t>
            </a:r>
          </a:p>
          <a:p>
            <a:r>
              <a:rPr lang="en-US" dirty="0" smtClean="0"/>
              <a:t>A </a:t>
            </a:r>
            <a:r>
              <a:rPr lang="en-US" dirty="0"/>
              <a:t>variety of shapes</a:t>
            </a:r>
          </a:p>
          <a:p>
            <a:r>
              <a:rPr lang="en-US" dirty="0" smtClean="0"/>
              <a:t>Outer </a:t>
            </a:r>
            <a:r>
              <a:rPr lang="en-US" dirty="0"/>
              <a:t>cell wall- very thick made of </a:t>
            </a:r>
            <a:r>
              <a:rPr lang="en-US" dirty="0" smtClean="0"/>
              <a:t>specialized molecules</a:t>
            </a:r>
            <a:endParaRPr lang="en-US" dirty="0"/>
          </a:p>
          <a:p>
            <a:r>
              <a:rPr lang="en-US" dirty="0" smtClean="0"/>
              <a:t>Cell </a:t>
            </a:r>
            <a:r>
              <a:rPr lang="en-US" dirty="0"/>
              <a:t>membranes may have a different constituency </a:t>
            </a:r>
            <a:r>
              <a:rPr lang="en-US" dirty="0" smtClean="0"/>
              <a:t>of molecules </a:t>
            </a:r>
            <a:r>
              <a:rPr lang="en-US" dirty="0"/>
              <a:t>from eukaryote cells</a:t>
            </a:r>
          </a:p>
          <a:p>
            <a:r>
              <a:rPr lang="en-US" dirty="0" smtClean="0"/>
              <a:t>Ribosomes smaller(</a:t>
            </a:r>
            <a:r>
              <a:rPr lang="en-US" u="sng" dirty="0" smtClean="0"/>
              <a:t>70s type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organelles, no nuclear </a:t>
            </a:r>
            <a:r>
              <a:rPr lang="en-US" dirty="0" smtClean="0"/>
              <a:t>membrane</a:t>
            </a:r>
          </a:p>
          <a:p>
            <a:r>
              <a:rPr lang="en-US" dirty="0" smtClean="0"/>
              <a:t>1 </a:t>
            </a:r>
            <a:r>
              <a:rPr lang="en-US" dirty="0"/>
              <a:t>ds circular loop of </a:t>
            </a:r>
            <a:r>
              <a:rPr lang="en-US" dirty="0" smtClean="0"/>
              <a:t>DNA called </a:t>
            </a:r>
            <a:r>
              <a:rPr lang="en-US" u="sng" dirty="0" err="1" smtClean="0"/>
              <a:t>Genophore</a:t>
            </a: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20384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" y="0"/>
            <a:ext cx="91171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670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Gram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cell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outer membrane lies outside the </a:t>
            </a:r>
            <a:r>
              <a:rPr lang="en-US" dirty="0" smtClean="0"/>
              <a:t>thin peptidoglycan </a:t>
            </a:r>
            <a:r>
              <a:rPr lang="en-US" dirty="0"/>
              <a:t>layer</a:t>
            </a:r>
          </a:p>
          <a:p>
            <a:r>
              <a:rPr lang="en-US" dirty="0" smtClean="0"/>
              <a:t>The </a:t>
            </a:r>
            <a:r>
              <a:rPr lang="en-US" dirty="0"/>
              <a:t>most abundant membrane protein is </a:t>
            </a:r>
            <a:r>
              <a:rPr lang="en-US" dirty="0" smtClean="0"/>
              <a:t>Braun’s lipoprotein, covalently </a:t>
            </a:r>
            <a:r>
              <a:rPr lang="en-US" dirty="0"/>
              <a:t>joined to the </a:t>
            </a:r>
            <a:r>
              <a:rPr lang="en-US" dirty="0" smtClean="0"/>
              <a:t>underlying peptidoglycan </a:t>
            </a:r>
            <a:r>
              <a:rPr lang="en-US" dirty="0"/>
              <a:t>and embedded in the outer </a:t>
            </a:r>
            <a:r>
              <a:rPr lang="en-US" dirty="0" smtClean="0"/>
              <a:t>membrane by </a:t>
            </a:r>
            <a:r>
              <a:rPr lang="en-US" dirty="0"/>
              <a:t>its hydrophobic end.</a:t>
            </a:r>
          </a:p>
          <a:p>
            <a:r>
              <a:rPr lang="en-US" dirty="0" smtClean="0"/>
              <a:t>constituents </a:t>
            </a:r>
            <a:r>
              <a:rPr lang="en-US" dirty="0"/>
              <a:t>of the outer membrane are </a:t>
            </a:r>
            <a:r>
              <a:rPr lang="en-US" dirty="0" smtClean="0"/>
              <a:t>its </a:t>
            </a:r>
            <a:r>
              <a:rPr lang="en-US" b="1" dirty="0" smtClean="0"/>
              <a:t>lipopolysaccharides</a:t>
            </a:r>
            <a:endParaRPr lang="en-US" b="1" dirty="0"/>
          </a:p>
          <a:p>
            <a:r>
              <a:rPr lang="en-US" dirty="0" smtClean="0"/>
              <a:t>outer </a:t>
            </a:r>
            <a:r>
              <a:rPr lang="en-US" dirty="0"/>
              <a:t>membrane is more permeable than the </a:t>
            </a:r>
            <a:r>
              <a:rPr lang="en-US" dirty="0" smtClean="0"/>
              <a:t>plasma membrane </a:t>
            </a:r>
            <a:r>
              <a:rPr lang="en-US" dirty="0"/>
              <a:t>due to the presence of special </a:t>
            </a:r>
            <a:r>
              <a:rPr lang="en-US" b="1" dirty="0" err="1" smtClean="0"/>
              <a:t>porin</a:t>
            </a:r>
            <a:r>
              <a:rPr lang="en-US" b="1" dirty="0" smtClean="0"/>
              <a:t> proteins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98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55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Capsules, Slime Layers, and S-Layers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Some bacteria have a layer of material lying outside the cell wall. When the layer is </a:t>
            </a:r>
            <a:r>
              <a:rPr lang="en-US" dirty="0" smtClean="0"/>
              <a:t>well organized </a:t>
            </a:r>
            <a:r>
              <a:rPr lang="en-US" dirty="0"/>
              <a:t>and not easily washed off, it is called a capsule.</a:t>
            </a:r>
          </a:p>
          <a:p>
            <a:r>
              <a:rPr lang="en-US" dirty="0" smtClean="0"/>
              <a:t>A </a:t>
            </a:r>
            <a:r>
              <a:rPr lang="en-US" b="1" dirty="0"/>
              <a:t>slime layer is a zone of diffuse, unorganized </a:t>
            </a:r>
            <a:r>
              <a:rPr lang="en-US" dirty="0"/>
              <a:t>material that is removed easily</a:t>
            </a:r>
          </a:p>
          <a:p>
            <a:r>
              <a:rPr lang="en-US" dirty="0" smtClean="0"/>
              <a:t>Many </a:t>
            </a:r>
            <a:r>
              <a:rPr lang="en-US" dirty="0"/>
              <a:t>gram-positive and gram-negative bacteria have a regularly structured layer called an </a:t>
            </a:r>
            <a:r>
              <a:rPr lang="en-US" b="1" dirty="0" smtClean="0"/>
              <a:t>S-layer on </a:t>
            </a:r>
            <a:r>
              <a:rPr lang="en-US" b="1" dirty="0"/>
              <a:t>their surface</a:t>
            </a:r>
          </a:p>
          <a:p>
            <a:r>
              <a:rPr lang="en-US" dirty="0" smtClean="0"/>
              <a:t>The S- </a:t>
            </a:r>
            <a:r>
              <a:rPr lang="en-US" dirty="0"/>
              <a:t>layer has a pattern something like floor tiles and is composed of protein or glycoprotein</a:t>
            </a:r>
          </a:p>
          <a:p>
            <a:r>
              <a:rPr lang="en-US" dirty="0" smtClean="0"/>
              <a:t>In </a:t>
            </a:r>
            <a:r>
              <a:rPr lang="en-US" dirty="0"/>
              <a:t>gram-negative bacteria the S-layer adheres directly to the outer membrane; it is </a:t>
            </a:r>
            <a:r>
              <a:rPr lang="en-US" dirty="0" smtClean="0"/>
              <a:t>associated with </a:t>
            </a:r>
            <a:r>
              <a:rPr lang="en-US" dirty="0"/>
              <a:t>the peptidoglycan surface in gram-positive bacteria.</a:t>
            </a:r>
          </a:p>
          <a:p>
            <a:r>
              <a:rPr lang="en-US" dirty="0" smtClean="0"/>
              <a:t>It </a:t>
            </a:r>
            <a:r>
              <a:rPr lang="en-US" dirty="0"/>
              <a:t>may protect the cell against ion and pH fluctuations, osmotic stress, enzymes, or </a:t>
            </a:r>
            <a:r>
              <a:rPr lang="en-US" dirty="0" smtClean="0"/>
              <a:t>the predacious </a:t>
            </a:r>
            <a:r>
              <a:rPr lang="en-US" dirty="0"/>
              <a:t>bacterium </a:t>
            </a:r>
            <a:r>
              <a:rPr lang="en-US" i="1" dirty="0" err="1"/>
              <a:t>Bdellovibrio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S-layer also helps maintain the shape and </a:t>
            </a:r>
            <a:r>
              <a:rPr lang="en-US" dirty="0" smtClean="0"/>
              <a:t>envelope rigidity </a:t>
            </a:r>
            <a:r>
              <a:rPr lang="en-US" dirty="0"/>
              <a:t>of at least some bacterial cells. It can promote cell adhesion to surfaces.</a:t>
            </a:r>
          </a:p>
        </p:txBody>
      </p:sp>
    </p:spTree>
    <p:extLst>
      <p:ext uri="{BB962C8B-B14F-4D97-AF65-F5344CB8AC3E}">
        <p14:creationId xmlns="" xmlns:p14="http://schemas.microsoft.com/office/powerpoint/2010/main" val="35313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Fimbriae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gram-negative bacteria have short, fine, </a:t>
            </a:r>
            <a:r>
              <a:rPr lang="en-US" dirty="0" smtClean="0"/>
              <a:t>hair like appendages that </a:t>
            </a:r>
            <a:r>
              <a:rPr lang="en-US" dirty="0"/>
              <a:t>are thinner than flagella and not involved in motility. These </a:t>
            </a:r>
            <a:r>
              <a:rPr lang="en-US" dirty="0" smtClean="0"/>
              <a:t>are usually </a:t>
            </a:r>
            <a:r>
              <a:rPr lang="en-US" dirty="0"/>
              <a:t>called </a:t>
            </a:r>
            <a:r>
              <a:rPr lang="en-US" b="1" dirty="0"/>
              <a:t>fimbriae</a:t>
            </a:r>
          </a:p>
          <a:p>
            <a:r>
              <a:rPr lang="en-US" b="1" dirty="0" err="1" smtClean="0"/>
              <a:t>Pilus</a:t>
            </a:r>
            <a:r>
              <a:rPr lang="en-US" b="1" dirty="0" smtClean="0"/>
              <a:t>  </a:t>
            </a:r>
            <a:r>
              <a:rPr lang="en-US" dirty="0"/>
              <a:t>are similar appendages, about 1 to 10 per cell, </a:t>
            </a:r>
            <a:r>
              <a:rPr lang="en-US" dirty="0" smtClean="0"/>
              <a:t>that differ from </a:t>
            </a:r>
            <a:r>
              <a:rPr lang="en-US" dirty="0"/>
              <a:t>fimbriae in the following ways.</a:t>
            </a:r>
          </a:p>
          <a:p>
            <a:r>
              <a:rPr lang="en-US" dirty="0" err="1" smtClean="0"/>
              <a:t>Pili</a:t>
            </a:r>
            <a:r>
              <a:rPr lang="en-US" dirty="0"/>
              <a:t> </a:t>
            </a:r>
            <a:r>
              <a:rPr lang="en-US" dirty="0" smtClean="0"/>
              <a:t>often </a:t>
            </a:r>
            <a:r>
              <a:rPr lang="en-US" dirty="0"/>
              <a:t>are larger than fimbriae (around 9 to 10 nm in </a:t>
            </a:r>
            <a:r>
              <a:rPr lang="en-US" dirty="0" smtClean="0"/>
              <a:t>      diameter). </a:t>
            </a:r>
          </a:p>
          <a:p>
            <a:r>
              <a:rPr lang="en-US" dirty="0" smtClean="0"/>
              <a:t>They </a:t>
            </a:r>
            <a:r>
              <a:rPr lang="en-US" dirty="0"/>
              <a:t>are genetically determined by sex factors or conjugative</a:t>
            </a:r>
          </a:p>
          <a:p>
            <a:r>
              <a:rPr lang="en-US" dirty="0" smtClean="0"/>
              <a:t>Plasmids </a:t>
            </a:r>
            <a:r>
              <a:rPr lang="en-US" dirty="0"/>
              <a:t>and are required for bacterial mating</a:t>
            </a:r>
            <a:r>
              <a:rPr lang="en-US" i="1" dirty="0"/>
              <a:t>.</a:t>
            </a:r>
          </a:p>
          <a:p>
            <a:r>
              <a:rPr lang="en-US" i="1" dirty="0" smtClean="0"/>
              <a:t>Some </a:t>
            </a:r>
            <a:r>
              <a:rPr lang="en-US" i="1" dirty="0"/>
              <a:t>bacterial </a:t>
            </a:r>
            <a:r>
              <a:rPr lang="en-US" dirty="0"/>
              <a:t>viruses attach specifically to receptors on sex </a:t>
            </a:r>
            <a:r>
              <a:rPr lang="en-US" dirty="0" err="1"/>
              <a:t>pili</a:t>
            </a:r>
            <a:r>
              <a:rPr lang="en-US" dirty="0"/>
              <a:t> </a:t>
            </a:r>
            <a:r>
              <a:rPr lang="en-US" dirty="0" smtClean="0"/>
              <a:t>at the </a:t>
            </a:r>
            <a:r>
              <a:rPr lang="en-US" dirty="0"/>
              <a:t>start of their reproductive cycle.</a:t>
            </a:r>
          </a:p>
        </p:txBody>
      </p:sp>
    </p:spTree>
    <p:extLst>
      <p:ext uri="{BB962C8B-B14F-4D97-AF65-F5344CB8AC3E}">
        <p14:creationId xmlns="" xmlns:p14="http://schemas.microsoft.com/office/powerpoint/2010/main" val="29914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Flagella and Motility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Motile bacteria move by use of </a:t>
            </a:r>
            <a:r>
              <a:rPr lang="en-US" b="1" dirty="0" smtClean="0"/>
              <a:t>flagella</a:t>
            </a:r>
            <a:r>
              <a:rPr lang="en-US" dirty="0" smtClean="0"/>
              <a:t> </a:t>
            </a:r>
            <a:r>
              <a:rPr lang="en-US" dirty="0"/>
              <a:t>Threadlike </a:t>
            </a:r>
            <a:r>
              <a:rPr lang="en-US" dirty="0" err="1"/>
              <a:t>locomotor</a:t>
            </a:r>
            <a:r>
              <a:rPr lang="en-US" dirty="0"/>
              <a:t> appendages </a:t>
            </a:r>
            <a:r>
              <a:rPr lang="en-US" dirty="0" smtClean="0"/>
              <a:t>extending outward </a:t>
            </a:r>
            <a:r>
              <a:rPr lang="en-US" dirty="0"/>
              <a:t>from the plasma membrane and </a:t>
            </a:r>
            <a:r>
              <a:rPr lang="en-US" dirty="0" smtClean="0"/>
              <a:t>cell wall</a:t>
            </a:r>
            <a:r>
              <a:rPr lang="en-US" dirty="0"/>
              <a:t>.</a:t>
            </a:r>
          </a:p>
          <a:p>
            <a:r>
              <a:rPr lang="en-US" dirty="0" smtClean="0"/>
              <a:t>They </a:t>
            </a:r>
            <a:r>
              <a:rPr lang="en-US" dirty="0"/>
              <a:t>are slender, rigid </a:t>
            </a:r>
            <a:r>
              <a:rPr lang="en-US" dirty="0" err="1"/>
              <a:t>structures,about</a:t>
            </a:r>
            <a:r>
              <a:rPr lang="en-US" dirty="0"/>
              <a:t> 20 </a:t>
            </a:r>
            <a:r>
              <a:rPr lang="en-US" dirty="0" smtClean="0"/>
              <a:t>nm across </a:t>
            </a:r>
            <a:r>
              <a:rPr lang="en-US" dirty="0"/>
              <a:t>and up to 15 or 20 m long</a:t>
            </a:r>
          </a:p>
        </p:txBody>
      </p:sp>
    </p:spTree>
    <p:extLst>
      <p:ext uri="{BB962C8B-B14F-4D97-AF65-F5344CB8AC3E}">
        <p14:creationId xmlns="" xmlns:p14="http://schemas.microsoft.com/office/powerpoint/2010/main" val="6640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86" y="0"/>
            <a:ext cx="3551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5801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5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Flagella and Motility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Flagella is a hair like structure.</a:t>
            </a:r>
          </a:p>
          <a:p>
            <a:r>
              <a:rPr lang="en-US" dirty="0" err="1" smtClean="0"/>
              <a:t>Flagellar</a:t>
            </a:r>
            <a:r>
              <a:rPr lang="en-US" dirty="0" smtClean="0"/>
              <a:t> </a:t>
            </a:r>
            <a:r>
              <a:rPr lang="en-US" dirty="0"/>
              <a:t>filaments are made of subunits of </a:t>
            </a:r>
            <a:r>
              <a:rPr lang="en-US" dirty="0" smtClean="0"/>
              <a:t>a single protein-</a:t>
            </a:r>
            <a:r>
              <a:rPr lang="en-US" dirty="0" err="1" smtClean="0"/>
              <a:t>flagellin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transmission electron microscope </a:t>
            </a:r>
            <a:r>
              <a:rPr lang="en-US" dirty="0" smtClean="0"/>
              <a:t>studies have </a:t>
            </a:r>
            <a:r>
              <a:rPr lang="en-US" dirty="0"/>
              <a:t>shown that flagellum is composed of </a:t>
            </a:r>
            <a:r>
              <a:rPr lang="en-US" dirty="0" smtClean="0"/>
              <a:t>three parts</a:t>
            </a:r>
            <a:r>
              <a:rPr lang="en-US" dirty="0"/>
              <a:t>.</a:t>
            </a:r>
          </a:p>
          <a:p>
            <a:r>
              <a:rPr lang="en-US" dirty="0" smtClean="0"/>
              <a:t>Filament-extend </a:t>
            </a:r>
            <a:r>
              <a:rPr lang="en-US" dirty="0"/>
              <a:t>from cell surface to the tip.</a:t>
            </a:r>
          </a:p>
          <a:p>
            <a:r>
              <a:rPr lang="en-US" dirty="0" smtClean="0"/>
              <a:t>Basal </a:t>
            </a:r>
            <a:r>
              <a:rPr lang="en-US" dirty="0"/>
              <a:t>body-</a:t>
            </a:r>
            <a:r>
              <a:rPr lang="en-US" dirty="0" err="1"/>
              <a:t>embeded</a:t>
            </a:r>
            <a:r>
              <a:rPr lang="en-US" dirty="0"/>
              <a:t> in the cell.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39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Flagella and Motility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Filament is a hollow rigid cylinder made </a:t>
            </a:r>
            <a:r>
              <a:rPr lang="en-US" dirty="0" smtClean="0"/>
              <a:t>of </a:t>
            </a:r>
            <a:r>
              <a:rPr lang="en-US" dirty="0" err="1" smtClean="0"/>
              <a:t>flagellin</a:t>
            </a:r>
            <a:r>
              <a:rPr lang="en-US" dirty="0"/>
              <a:t>.</a:t>
            </a:r>
          </a:p>
          <a:p>
            <a:r>
              <a:rPr lang="en-US" dirty="0" smtClean="0"/>
              <a:t>Hook </a:t>
            </a:r>
            <a:r>
              <a:rPr lang="en-US" dirty="0"/>
              <a:t>is curved portion, slightly wider </a:t>
            </a:r>
            <a:r>
              <a:rPr lang="en-US" dirty="0" smtClean="0"/>
              <a:t>than filament</a:t>
            </a:r>
            <a:r>
              <a:rPr lang="en-US" dirty="0"/>
              <a:t>.</a:t>
            </a:r>
          </a:p>
          <a:p>
            <a:r>
              <a:rPr lang="en-US" dirty="0" smtClean="0"/>
              <a:t>Basal </a:t>
            </a:r>
            <a:r>
              <a:rPr lang="en-US" dirty="0"/>
              <a:t>body is the most complex part of </a:t>
            </a:r>
            <a:r>
              <a:rPr lang="en-US" dirty="0" smtClean="0"/>
              <a:t>a flagellum</a:t>
            </a:r>
            <a:r>
              <a:rPr lang="en-US" dirty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differs in Gram positive and Gram </a:t>
            </a:r>
            <a:r>
              <a:rPr lang="en-US" dirty="0" smtClean="0"/>
              <a:t>negative bacteria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7101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Flagella and Motility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basal body of gram negative bacteria has </a:t>
            </a:r>
            <a:r>
              <a:rPr lang="en-US" dirty="0" smtClean="0"/>
              <a:t>four rings </a:t>
            </a:r>
            <a:r>
              <a:rPr lang="en-US" dirty="0"/>
              <a:t>connected to a central rod.</a:t>
            </a:r>
          </a:p>
          <a:p>
            <a:r>
              <a:rPr lang="en-US" dirty="0" smtClean="0"/>
              <a:t>A </a:t>
            </a:r>
            <a:r>
              <a:rPr lang="en-US" dirty="0"/>
              <a:t>pair of ring </a:t>
            </a:r>
            <a:r>
              <a:rPr lang="en-US" dirty="0" smtClean="0"/>
              <a:t>embedded </a:t>
            </a:r>
            <a:r>
              <a:rPr lang="en-US" dirty="0"/>
              <a:t>in cell membrane(M </a:t>
            </a:r>
            <a:r>
              <a:rPr lang="en-US" dirty="0" smtClean="0"/>
              <a:t>ring and </a:t>
            </a:r>
            <a:r>
              <a:rPr lang="en-US" dirty="0"/>
              <a:t>S ring) and another pair associated with </a:t>
            </a:r>
            <a:r>
              <a:rPr lang="en-US" dirty="0" smtClean="0"/>
              <a:t>the cell </a:t>
            </a:r>
            <a:r>
              <a:rPr lang="en-US" dirty="0"/>
              <a:t>wall(L ring and P ring).</a:t>
            </a:r>
          </a:p>
          <a:p>
            <a:r>
              <a:rPr lang="en-US" dirty="0" smtClean="0"/>
              <a:t>The </a:t>
            </a:r>
            <a:r>
              <a:rPr lang="en-US" dirty="0"/>
              <a:t>outer L and P rings associated </a:t>
            </a:r>
            <a:r>
              <a:rPr lang="en-US" dirty="0" smtClean="0"/>
              <a:t>with lipopolysaccharide </a:t>
            </a:r>
            <a:r>
              <a:rPr lang="en-US" dirty="0"/>
              <a:t>and </a:t>
            </a:r>
            <a:r>
              <a:rPr lang="en-US" dirty="0" smtClean="0"/>
              <a:t>peptidoglycan respectively</a:t>
            </a:r>
            <a:r>
              <a:rPr lang="en-US" dirty="0"/>
              <a:t>.</a:t>
            </a:r>
          </a:p>
          <a:p>
            <a:r>
              <a:rPr lang="en-US" dirty="0"/>
              <a:t>I</a:t>
            </a:r>
            <a:r>
              <a:rPr lang="en-US" dirty="0" smtClean="0"/>
              <a:t>nner </a:t>
            </a:r>
            <a:r>
              <a:rPr lang="en-US" dirty="0"/>
              <a:t>M ring-plasma membrane and S </a:t>
            </a:r>
            <a:r>
              <a:rPr lang="en-US" dirty="0" err="1" smtClean="0"/>
              <a:t>ringnear</a:t>
            </a:r>
            <a:r>
              <a:rPr lang="en-US" dirty="0"/>
              <a:t> </a:t>
            </a:r>
            <a:r>
              <a:rPr lang="en-US" dirty="0" err="1" smtClean="0"/>
              <a:t>periplasmic</a:t>
            </a:r>
            <a:r>
              <a:rPr lang="en-US" dirty="0" smtClean="0"/>
              <a:t> </a:t>
            </a:r>
            <a:r>
              <a:rPr lang="en-US" dirty="0"/>
              <a:t>space</a:t>
            </a:r>
          </a:p>
        </p:txBody>
      </p:sp>
    </p:spTree>
    <p:extLst>
      <p:ext uri="{BB962C8B-B14F-4D97-AF65-F5344CB8AC3E}">
        <p14:creationId xmlns="" xmlns:p14="http://schemas.microsoft.com/office/powerpoint/2010/main" val="17332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Structure of the Prokaryote Cell</a:t>
            </a:r>
            <a:endParaRPr lang="en-US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Prokaryotic </a:t>
            </a:r>
            <a:r>
              <a:rPr lang="en-US" dirty="0"/>
              <a:t>cells almost always are bounded by a </a:t>
            </a:r>
            <a:r>
              <a:rPr lang="en-US" dirty="0" smtClean="0"/>
              <a:t>chemically complex </a:t>
            </a:r>
            <a:r>
              <a:rPr lang="en-US" dirty="0"/>
              <a:t>cell wall.</a:t>
            </a:r>
          </a:p>
          <a:p>
            <a:r>
              <a:rPr lang="en-US" dirty="0" smtClean="0"/>
              <a:t>Inside </a:t>
            </a:r>
            <a:r>
              <a:rPr lang="en-US" dirty="0"/>
              <a:t>this wall, and separated from it by a periplasmic space, </a:t>
            </a:r>
            <a:r>
              <a:rPr lang="en-US" dirty="0" smtClean="0"/>
              <a:t>lies the </a:t>
            </a:r>
            <a:r>
              <a:rPr lang="en-US" dirty="0"/>
              <a:t>plasma membrane.</a:t>
            </a:r>
          </a:p>
          <a:p>
            <a:r>
              <a:rPr lang="en-US" dirty="0" smtClean="0"/>
              <a:t>The </a:t>
            </a:r>
            <a:r>
              <a:rPr lang="en-US" dirty="0"/>
              <a:t>genetic material is localized in a discrete region, </a:t>
            </a:r>
            <a:r>
              <a:rPr lang="en-US" dirty="0" smtClean="0"/>
              <a:t>the nucleoid</a:t>
            </a:r>
            <a:r>
              <a:rPr lang="en-US" dirty="0"/>
              <a:t>, and is not separated from the surrounding cytoplasm </a:t>
            </a:r>
            <a:r>
              <a:rPr lang="en-US" dirty="0" smtClean="0"/>
              <a:t>by membranes</a:t>
            </a:r>
            <a:r>
              <a:rPr lang="en-US" dirty="0"/>
              <a:t>.</a:t>
            </a:r>
          </a:p>
          <a:p>
            <a:r>
              <a:rPr lang="en-US" dirty="0" smtClean="0"/>
              <a:t>Ribosomes </a:t>
            </a:r>
            <a:r>
              <a:rPr lang="en-US" dirty="0"/>
              <a:t>and larger masses called inclusion bodies are </a:t>
            </a:r>
            <a:r>
              <a:rPr lang="en-US" dirty="0" smtClean="0"/>
              <a:t>scattered about </a:t>
            </a:r>
            <a:r>
              <a:rPr lang="en-US" dirty="0"/>
              <a:t>in the cytoplasmic </a:t>
            </a:r>
            <a:r>
              <a:rPr lang="en-US" dirty="0" smtClean="0"/>
              <a:t>matrix </a:t>
            </a:r>
          </a:p>
          <a:p>
            <a:r>
              <a:rPr lang="en-US" dirty="0" smtClean="0"/>
              <a:t>Both </a:t>
            </a:r>
            <a:r>
              <a:rPr lang="en-US" dirty="0"/>
              <a:t>gram-positive and gram-negative cells can use flagella </a:t>
            </a:r>
            <a:r>
              <a:rPr lang="en-US" dirty="0" smtClean="0"/>
              <a:t>for locomotion</a:t>
            </a:r>
            <a:r>
              <a:rPr lang="en-US" dirty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addition, many cells are surrounded by a capsule or slime </a:t>
            </a:r>
            <a:r>
              <a:rPr lang="en-US" dirty="0" smtClean="0"/>
              <a:t>layer external </a:t>
            </a:r>
            <a:r>
              <a:rPr lang="en-US" dirty="0"/>
              <a:t>to the cell wall.</a:t>
            </a:r>
          </a:p>
        </p:txBody>
      </p:sp>
    </p:spTree>
    <p:extLst>
      <p:ext uri="{BB962C8B-B14F-4D97-AF65-F5344CB8AC3E}">
        <p14:creationId xmlns="" xmlns:p14="http://schemas.microsoft.com/office/powerpoint/2010/main" val="7732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3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Flagella and Motility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Gram positive bacteria have only </a:t>
            </a:r>
            <a:r>
              <a:rPr lang="en-US" dirty="0" smtClean="0"/>
              <a:t>two rings </a:t>
            </a:r>
            <a:r>
              <a:rPr lang="en-US" dirty="0"/>
              <a:t>in their basal body.</a:t>
            </a:r>
          </a:p>
          <a:p>
            <a:r>
              <a:rPr lang="en-US" dirty="0" smtClean="0"/>
              <a:t>The </a:t>
            </a:r>
            <a:r>
              <a:rPr lang="en-US" dirty="0"/>
              <a:t>inner M ring-connected to </a:t>
            </a:r>
            <a:r>
              <a:rPr lang="en-US" dirty="0" smtClean="0"/>
              <a:t>plasma membrane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outer S ring-attached to peptidoglycan.</a:t>
            </a:r>
          </a:p>
          <a:p>
            <a:r>
              <a:rPr lang="en-US" dirty="0" smtClean="0"/>
              <a:t>Since </a:t>
            </a:r>
            <a:r>
              <a:rPr lang="en-US" dirty="0"/>
              <a:t>Gram positive bacteria lack the </a:t>
            </a:r>
            <a:r>
              <a:rPr lang="en-US" dirty="0" smtClean="0"/>
              <a:t>outer pair </a:t>
            </a:r>
            <a:r>
              <a:rPr lang="en-US" dirty="0"/>
              <a:t>of rings, it is assumed that only the </a:t>
            </a:r>
            <a:r>
              <a:rPr lang="en-US" dirty="0" smtClean="0"/>
              <a:t>inner rings </a:t>
            </a:r>
            <a:r>
              <a:rPr lang="en-US" dirty="0"/>
              <a:t>are essential for </a:t>
            </a:r>
            <a:r>
              <a:rPr lang="en-US" dirty="0" err="1"/>
              <a:t>flagellar</a:t>
            </a:r>
            <a:r>
              <a:rPr lang="en-US" dirty="0"/>
              <a:t> motion.</a:t>
            </a:r>
          </a:p>
        </p:txBody>
      </p:sp>
    </p:spTree>
    <p:extLst>
      <p:ext uri="{BB962C8B-B14F-4D97-AF65-F5344CB8AC3E}">
        <p14:creationId xmlns="" xmlns:p14="http://schemas.microsoft.com/office/powerpoint/2010/main" val="42581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Bacterial Endospore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number of gram-positive bacteria can form </a:t>
            </a:r>
            <a:r>
              <a:rPr lang="en-US" dirty="0" smtClean="0"/>
              <a:t>a special </a:t>
            </a:r>
            <a:r>
              <a:rPr lang="en-US" dirty="0"/>
              <a:t>resistant, dormant structure called </a:t>
            </a:r>
            <a:r>
              <a:rPr lang="en-US" dirty="0" smtClean="0"/>
              <a:t>an </a:t>
            </a:r>
            <a:r>
              <a:rPr lang="en-US" b="1" dirty="0" smtClean="0"/>
              <a:t>endospore</a:t>
            </a:r>
            <a:r>
              <a:rPr lang="en-US" b="1" dirty="0"/>
              <a:t>.</a:t>
            </a:r>
          </a:p>
          <a:p>
            <a:r>
              <a:rPr lang="en-US" dirty="0" smtClean="0"/>
              <a:t>Endospores </a:t>
            </a:r>
            <a:r>
              <a:rPr lang="en-US" dirty="0"/>
              <a:t>develop within vegetative </a:t>
            </a:r>
            <a:r>
              <a:rPr lang="en-US" dirty="0" smtClean="0"/>
              <a:t>bacterial cells </a:t>
            </a:r>
            <a:r>
              <a:rPr lang="en-US" dirty="0"/>
              <a:t>of several genera: </a:t>
            </a:r>
            <a:r>
              <a:rPr lang="en-US" i="1" dirty="0"/>
              <a:t>Bacillus and </a:t>
            </a:r>
            <a:r>
              <a:rPr lang="en-US" i="1" dirty="0" smtClean="0"/>
              <a:t>Clostridium (rods</a:t>
            </a:r>
            <a:r>
              <a:rPr lang="en-US" i="1" dirty="0"/>
              <a:t>), </a:t>
            </a:r>
            <a:r>
              <a:rPr lang="en-US" i="1" dirty="0" err="1"/>
              <a:t>Sporosarcina</a:t>
            </a:r>
            <a:r>
              <a:rPr lang="en-US" i="1" dirty="0"/>
              <a:t> (</a:t>
            </a:r>
            <a:r>
              <a:rPr lang="en-US" i="1" dirty="0" err="1"/>
              <a:t>cocci</a:t>
            </a:r>
            <a:r>
              <a:rPr lang="en-US" i="1" dirty="0"/>
              <a:t>), and others.</a:t>
            </a:r>
          </a:p>
          <a:p>
            <a:r>
              <a:rPr lang="en-US" dirty="0" smtClean="0"/>
              <a:t>Spore </a:t>
            </a:r>
            <a:r>
              <a:rPr lang="en-US" dirty="0"/>
              <a:t>formation, </a:t>
            </a:r>
            <a:r>
              <a:rPr lang="en-US" b="1" dirty="0" err="1"/>
              <a:t>sporogenesis</a:t>
            </a:r>
            <a:r>
              <a:rPr lang="en-US" b="1" dirty="0"/>
              <a:t> </a:t>
            </a:r>
            <a:r>
              <a:rPr lang="en-US" b="1" dirty="0" smtClean="0"/>
              <a:t>or sporulation</a:t>
            </a:r>
            <a:r>
              <a:rPr lang="en-US" b="1" dirty="0"/>
              <a:t>, </a:t>
            </a:r>
            <a:r>
              <a:rPr lang="en-US" dirty="0"/>
              <a:t>normally commences when </a:t>
            </a:r>
            <a:r>
              <a:rPr lang="en-US" dirty="0" smtClean="0"/>
              <a:t>growth ceases </a:t>
            </a:r>
            <a:r>
              <a:rPr lang="en-US" dirty="0"/>
              <a:t>due to lack of nutrients.</a:t>
            </a:r>
          </a:p>
        </p:txBody>
      </p:sp>
    </p:spTree>
    <p:extLst>
      <p:ext uri="{BB962C8B-B14F-4D97-AF65-F5344CB8AC3E}">
        <p14:creationId xmlns="" xmlns:p14="http://schemas.microsoft.com/office/powerpoint/2010/main" val="35919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Plasma Membrane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Membranes contain both proteins and lipids</a:t>
            </a:r>
          </a:p>
          <a:p>
            <a:r>
              <a:rPr lang="en-US" dirty="0" smtClean="0"/>
              <a:t>Bacterial </a:t>
            </a:r>
            <a:r>
              <a:rPr lang="en-US" dirty="0"/>
              <a:t>plasma membranes usually have a higher </a:t>
            </a:r>
            <a:r>
              <a:rPr lang="en-US" dirty="0" smtClean="0"/>
              <a:t>proportion of </a:t>
            </a:r>
            <a:r>
              <a:rPr lang="en-US" dirty="0"/>
              <a:t>protein than do </a:t>
            </a:r>
            <a:r>
              <a:rPr lang="en-US" dirty="0" smtClean="0"/>
              <a:t>eukaryotic </a:t>
            </a:r>
            <a:r>
              <a:rPr lang="en-US" dirty="0"/>
              <a:t>membranes</a:t>
            </a:r>
          </a:p>
          <a:p>
            <a:r>
              <a:rPr lang="en-US" dirty="0" smtClean="0"/>
              <a:t>lipids </a:t>
            </a:r>
            <a:r>
              <a:rPr lang="en-US" dirty="0"/>
              <a:t>form a bilayer in membranes</a:t>
            </a:r>
          </a:p>
          <a:p>
            <a:r>
              <a:rPr lang="en-US" dirty="0" smtClean="0"/>
              <a:t>Bacterial </a:t>
            </a:r>
            <a:r>
              <a:rPr lang="en-US" dirty="0"/>
              <a:t>membranes lack sterols such as cholesterol</a:t>
            </a:r>
          </a:p>
          <a:p>
            <a:r>
              <a:rPr lang="en-US" dirty="0" smtClean="0"/>
              <a:t>Cell </a:t>
            </a:r>
            <a:r>
              <a:rPr lang="en-US" dirty="0"/>
              <a:t>membranes are very thin structures, about 5 to 10 </a:t>
            </a:r>
            <a:r>
              <a:rPr lang="en-US" dirty="0" smtClean="0"/>
              <a:t>nm thick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06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52"/>
            <a:ext cx="9144000" cy="68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63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Membrane Systems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9809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Does not contain complex membranous organelles </a:t>
            </a:r>
            <a:r>
              <a:rPr lang="en-US" dirty="0" smtClean="0"/>
              <a:t>like mitochondria </a:t>
            </a:r>
            <a:r>
              <a:rPr lang="en-US" dirty="0"/>
              <a:t>or chloroplasts</a:t>
            </a:r>
          </a:p>
          <a:p>
            <a:r>
              <a:rPr lang="en-US" b="1" dirty="0" err="1" smtClean="0"/>
              <a:t>Mesosomes</a:t>
            </a:r>
            <a:r>
              <a:rPr lang="en-US" b="1" dirty="0" smtClean="0"/>
              <a:t> </a:t>
            </a:r>
            <a:r>
              <a:rPr lang="en-US" dirty="0"/>
              <a:t>are invaginations of the plasma membrane in </a:t>
            </a:r>
            <a:r>
              <a:rPr lang="en-US" dirty="0" smtClean="0"/>
              <a:t>the shape </a:t>
            </a:r>
            <a:r>
              <a:rPr lang="en-US" dirty="0"/>
              <a:t>of vesicles, tubules, or lamellae</a:t>
            </a:r>
          </a:p>
          <a:p>
            <a:r>
              <a:rPr lang="en-US" dirty="0" smtClean="0"/>
              <a:t>Thus </a:t>
            </a:r>
            <a:r>
              <a:rPr lang="en-US" dirty="0"/>
              <a:t>they may be involved in cell wall formation </a:t>
            </a:r>
            <a:r>
              <a:rPr lang="en-US" dirty="0" smtClean="0"/>
              <a:t>during division </a:t>
            </a:r>
            <a:r>
              <a:rPr lang="en-US" dirty="0"/>
              <a:t>or play a role in chromosome replication </a:t>
            </a:r>
            <a:r>
              <a:rPr lang="en-US" dirty="0" smtClean="0"/>
              <a:t>and distribution </a:t>
            </a:r>
            <a:r>
              <a:rPr lang="en-US" dirty="0"/>
              <a:t>to daughter cells.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37112"/>
            <a:ext cx="5688632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17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 Bodies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variety of </a:t>
            </a:r>
            <a:r>
              <a:rPr lang="en-US" b="1" dirty="0"/>
              <a:t>inclusion bodies, granules of organic or </a:t>
            </a:r>
            <a:r>
              <a:rPr lang="en-US" b="1" dirty="0" smtClean="0"/>
              <a:t>inorganic </a:t>
            </a:r>
            <a:r>
              <a:rPr lang="en-US" dirty="0" smtClean="0"/>
              <a:t>material </a:t>
            </a:r>
            <a:r>
              <a:rPr lang="en-US" dirty="0"/>
              <a:t>are present in the cytoplasmic </a:t>
            </a:r>
            <a:r>
              <a:rPr lang="en-US" dirty="0" smtClean="0"/>
              <a:t>matrix  </a:t>
            </a:r>
            <a:r>
              <a:rPr lang="en-US" dirty="0"/>
              <a:t>Used for storage (e.g., carbon compounds, </a:t>
            </a:r>
            <a:r>
              <a:rPr lang="en-US" dirty="0" smtClean="0"/>
              <a:t>inorganic substances</a:t>
            </a:r>
            <a:r>
              <a:rPr lang="en-US" dirty="0"/>
              <a:t>, and energy), and also reduce osmotic pressure </a:t>
            </a:r>
            <a:r>
              <a:rPr lang="en-US" dirty="0" smtClean="0"/>
              <a:t>by tying </a:t>
            </a:r>
            <a:r>
              <a:rPr lang="en-US" dirty="0"/>
              <a:t>up molecules in particulate form. </a:t>
            </a:r>
            <a:r>
              <a:rPr lang="en-US" dirty="0" smtClean="0"/>
              <a:t>For  example</a:t>
            </a:r>
            <a:r>
              <a:rPr lang="en-US" dirty="0"/>
              <a:t>, polyphosphate granules, </a:t>
            </a:r>
            <a:r>
              <a:rPr lang="en-US" dirty="0" err="1" smtClean="0"/>
              <a:t>cyanophycian</a:t>
            </a:r>
            <a:r>
              <a:rPr lang="en-US" dirty="0" smtClean="0"/>
              <a:t> </a:t>
            </a:r>
            <a:r>
              <a:rPr lang="en-US" dirty="0"/>
              <a:t>granules, </a:t>
            </a:r>
            <a:r>
              <a:rPr lang="en-US" dirty="0" smtClean="0"/>
              <a:t>and some </a:t>
            </a:r>
            <a:r>
              <a:rPr lang="en-US" dirty="0"/>
              <a:t>glycogen granules.</a:t>
            </a:r>
          </a:p>
          <a:p>
            <a:r>
              <a:rPr lang="en-US" dirty="0" smtClean="0"/>
              <a:t>Examples </a:t>
            </a:r>
            <a:r>
              <a:rPr lang="en-US" dirty="0"/>
              <a:t>of membrane-enclosed(single layer) </a:t>
            </a:r>
            <a:r>
              <a:rPr lang="en-US" dirty="0" smtClean="0"/>
              <a:t>inclusion bodies </a:t>
            </a:r>
            <a:r>
              <a:rPr lang="en-US" dirty="0"/>
              <a:t>are poly--</a:t>
            </a:r>
            <a:r>
              <a:rPr lang="en-US" dirty="0" err="1"/>
              <a:t>hydroxybutyrate</a:t>
            </a:r>
            <a:r>
              <a:rPr lang="en-US" dirty="0"/>
              <a:t> granules, some </a:t>
            </a:r>
            <a:r>
              <a:rPr lang="en-US" dirty="0" smtClean="0"/>
              <a:t>glycogen and </a:t>
            </a:r>
            <a:r>
              <a:rPr lang="en-US" dirty="0"/>
              <a:t>sulfur granules, </a:t>
            </a:r>
            <a:r>
              <a:rPr lang="en-US" dirty="0" err="1"/>
              <a:t>carboxysomes</a:t>
            </a:r>
            <a:r>
              <a:rPr lang="en-US" dirty="0"/>
              <a:t>, and gas vacuoles.</a:t>
            </a:r>
          </a:p>
        </p:txBody>
      </p:sp>
    </p:spTree>
    <p:extLst>
      <p:ext uri="{BB962C8B-B14F-4D97-AF65-F5344CB8AC3E}">
        <p14:creationId xmlns="" xmlns:p14="http://schemas.microsoft.com/office/powerpoint/2010/main" val="10978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 Bodies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Cyanophycin</a:t>
            </a:r>
            <a:r>
              <a:rPr lang="en-US" b="1" dirty="0"/>
              <a:t> granules </a:t>
            </a:r>
            <a:r>
              <a:rPr lang="en-US" dirty="0"/>
              <a:t>(present in many cyanobacteria) </a:t>
            </a:r>
            <a:r>
              <a:rPr lang="en-US" dirty="0" smtClean="0"/>
              <a:t>are composed </a:t>
            </a:r>
            <a:r>
              <a:rPr lang="en-US" dirty="0"/>
              <a:t>of large polypeptides containing </a:t>
            </a:r>
            <a:r>
              <a:rPr lang="en-US" dirty="0" smtClean="0"/>
              <a:t>approximately equal </a:t>
            </a:r>
            <a:r>
              <a:rPr lang="en-US" dirty="0"/>
              <a:t>amounts of the amino acids arginine and aspartic acid.</a:t>
            </a:r>
          </a:p>
          <a:p>
            <a:r>
              <a:rPr lang="en-US" dirty="0" smtClean="0"/>
              <a:t>The </a:t>
            </a:r>
            <a:r>
              <a:rPr lang="en-US" dirty="0"/>
              <a:t>granules store extra nitrogen for the bacteria.</a:t>
            </a:r>
          </a:p>
          <a:p>
            <a:r>
              <a:rPr lang="en-US" b="1" dirty="0" err="1" smtClean="0"/>
              <a:t>Carboxysomes</a:t>
            </a:r>
            <a:r>
              <a:rPr lang="en-US" b="1" dirty="0" smtClean="0"/>
              <a:t> </a:t>
            </a:r>
            <a:r>
              <a:rPr lang="en-US" dirty="0"/>
              <a:t>are present in many cyanobacteria, </a:t>
            </a:r>
            <a:r>
              <a:rPr lang="en-US" dirty="0" smtClean="0"/>
              <a:t>nitrifying bacteria</a:t>
            </a:r>
            <a:r>
              <a:rPr lang="en-US" dirty="0"/>
              <a:t>, and </a:t>
            </a:r>
            <a:r>
              <a:rPr lang="en-US" dirty="0" err="1"/>
              <a:t>thiobacilli</a:t>
            </a:r>
            <a:r>
              <a:rPr lang="en-US" dirty="0"/>
              <a:t>.</a:t>
            </a:r>
          </a:p>
          <a:p>
            <a:r>
              <a:rPr lang="en-US" dirty="0" smtClean="0"/>
              <a:t>They </a:t>
            </a:r>
            <a:r>
              <a:rPr lang="en-US" dirty="0"/>
              <a:t>are polyhedral, about 100 nm in diameter, and </a:t>
            </a:r>
            <a:r>
              <a:rPr lang="en-US" dirty="0" smtClean="0"/>
              <a:t>contain the </a:t>
            </a:r>
            <a:r>
              <a:rPr lang="en-US" dirty="0"/>
              <a:t>enzyme </a:t>
            </a:r>
            <a:r>
              <a:rPr lang="en-US" dirty="0" err="1"/>
              <a:t>ribulose</a:t>
            </a:r>
            <a:r>
              <a:rPr lang="en-US" dirty="0"/>
              <a:t>- 1,5-bisphosphate carboxylase </a:t>
            </a:r>
            <a:r>
              <a:rPr lang="en-US" i="1" dirty="0"/>
              <a:t>in </a:t>
            </a:r>
            <a:r>
              <a:rPr lang="en-US" i="1" dirty="0" smtClean="0"/>
              <a:t>a </a:t>
            </a:r>
            <a:r>
              <a:rPr lang="en-US" i="1" dirty="0" err="1" smtClean="0"/>
              <a:t>paracrystalline</a:t>
            </a:r>
            <a:r>
              <a:rPr lang="en-US" i="1" dirty="0" smtClean="0"/>
              <a:t> </a:t>
            </a:r>
            <a:r>
              <a:rPr lang="en-US" dirty="0"/>
              <a:t>arrangement.</a:t>
            </a:r>
          </a:p>
          <a:p>
            <a:r>
              <a:rPr lang="en-US" dirty="0" smtClean="0"/>
              <a:t>They </a:t>
            </a:r>
            <a:r>
              <a:rPr lang="en-US" dirty="0"/>
              <a:t>serve as a reserve of this enzyme and may be a site </a:t>
            </a:r>
            <a:r>
              <a:rPr lang="en-US" dirty="0" smtClean="0"/>
              <a:t>of CO2 </a:t>
            </a:r>
            <a:r>
              <a:rPr lang="en-US" dirty="0"/>
              <a:t>fixation.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9921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 Bodies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Gas vacuole -</a:t>
            </a:r>
            <a:r>
              <a:rPr lang="en-US" dirty="0"/>
              <a:t>organic inclusion body present in </a:t>
            </a:r>
            <a:r>
              <a:rPr lang="en-US" dirty="0" smtClean="0"/>
              <a:t>many cyanobacteria </a:t>
            </a:r>
            <a:r>
              <a:rPr lang="en-US" dirty="0"/>
              <a:t>, </a:t>
            </a:r>
            <a:r>
              <a:rPr lang="en-US" i="1" dirty="0"/>
              <a:t>purple and </a:t>
            </a:r>
            <a:r>
              <a:rPr lang="en-US" dirty="0"/>
              <a:t>green photosynthetic bacteria, </a:t>
            </a:r>
            <a:r>
              <a:rPr lang="en-US" dirty="0" smtClean="0"/>
              <a:t>and a </a:t>
            </a:r>
            <a:r>
              <a:rPr lang="en-US" dirty="0"/>
              <a:t>few other aquatic forms such as </a:t>
            </a:r>
            <a:r>
              <a:rPr lang="en-US" i="1" dirty="0" err="1"/>
              <a:t>Halobacterium</a:t>
            </a:r>
            <a:r>
              <a:rPr lang="en-US" i="1" dirty="0"/>
              <a:t> </a:t>
            </a:r>
            <a:r>
              <a:rPr lang="en-US" i="1" dirty="0" smtClean="0"/>
              <a:t>and </a:t>
            </a:r>
            <a:r>
              <a:rPr lang="en-US" i="1" dirty="0" err="1" smtClean="0"/>
              <a:t>Thiothrix</a:t>
            </a:r>
            <a:r>
              <a:rPr lang="en-US" i="1" dirty="0"/>
              <a:t>. </a:t>
            </a:r>
            <a:r>
              <a:rPr lang="en-US" dirty="0"/>
              <a:t>Gas vacuoles give them buoyancy.</a:t>
            </a:r>
          </a:p>
          <a:p>
            <a:r>
              <a:rPr lang="en-US" dirty="0" smtClean="0"/>
              <a:t>Gas </a:t>
            </a:r>
            <a:r>
              <a:rPr lang="en-US" dirty="0"/>
              <a:t>vacuoles are aggregates of enormous numbers </a:t>
            </a:r>
            <a:r>
              <a:rPr lang="en-US" dirty="0" smtClean="0"/>
              <a:t>of small</a:t>
            </a:r>
            <a:r>
              <a:rPr lang="en-US" dirty="0"/>
              <a:t>, hollow, cylindrical structures called </a:t>
            </a:r>
            <a:r>
              <a:rPr lang="en-US" b="1" dirty="0"/>
              <a:t>gas vesicles.</a:t>
            </a:r>
          </a:p>
          <a:p>
            <a:r>
              <a:rPr lang="en-US" dirty="0" smtClean="0"/>
              <a:t>Gas </a:t>
            </a:r>
            <a:r>
              <a:rPr lang="en-US" dirty="0"/>
              <a:t>vesicle walls are composed entirely of a single </a:t>
            </a:r>
            <a:r>
              <a:rPr lang="en-US" dirty="0" smtClean="0"/>
              <a:t>small protein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protein subunits assemble to </a:t>
            </a:r>
            <a:r>
              <a:rPr lang="en-US" dirty="0" smtClean="0"/>
              <a:t>form a </a:t>
            </a:r>
            <a:r>
              <a:rPr lang="en-US" dirty="0"/>
              <a:t>rigid enclosed cylinder that is hollow an impermeable </a:t>
            </a:r>
            <a:r>
              <a:rPr lang="en-US" dirty="0" smtClean="0"/>
              <a:t>to  water </a:t>
            </a:r>
            <a:r>
              <a:rPr lang="en-US" dirty="0"/>
              <a:t>but freely permeable to atmospheric gases.</a:t>
            </a:r>
          </a:p>
        </p:txBody>
      </p:sp>
    </p:spTree>
    <p:extLst>
      <p:ext uri="{BB962C8B-B14F-4D97-AF65-F5344CB8AC3E}">
        <p14:creationId xmlns="" xmlns:p14="http://schemas.microsoft.com/office/powerpoint/2010/main" val="35696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 Bodies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Polyphosphate granules or </a:t>
            </a:r>
            <a:r>
              <a:rPr lang="en-US" b="1" dirty="0" err="1"/>
              <a:t>volutin</a:t>
            </a:r>
            <a:r>
              <a:rPr lang="en-US" b="1" dirty="0"/>
              <a:t> </a:t>
            </a:r>
            <a:r>
              <a:rPr lang="en-US" b="1" dirty="0" smtClean="0"/>
              <a:t>granules </a:t>
            </a:r>
            <a:r>
              <a:rPr lang="en-US" dirty="0" err="1" smtClean="0"/>
              <a:t>volutin</a:t>
            </a:r>
            <a:r>
              <a:rPr lang="en-US" dirty="0" smtClean="0"/>
              <a:t> </a:t>
            </a:r>
            <a:r>
              <a:rPr lang="en-US" dirty="0"/>
              <a:t>granules function as storage reservoirs </a:t>
            </a:r>
            <a:r>
              <a:rPr lang="en-US" dirty="0" smtClean="0"/>
              <a:t>for phosphate</a:t>
            </a:r>
            <a:r>
              <a:rPr lang="en-US" dirty="0"/>
              <a:t>, an important component of cell constituents </a:t>
            </a:r>
            <a:r>
              <a:rPr lang="en-US" dirty="0" smtClean="0"/>
              <a:t>such as </a:t>
            </a:r>
            <a:r>
              <a:rPr lang="en-US" dirty="0"/>
              <a:t>nucleic acids.</a:t>
            </a:r>
          </a:p>
          <a:p>
            <a:r>
              <a:rPr lang="en-US" dirty="0" smtClean="0"/>
              <a:t>In </a:t>
            </a:r>
            <a:r>
              <a:rPr lang="en-US" dirty="0"/>
              <a:t>some cells they act as an energy reserve, </a:t>
            </a:r>
            <a:r>
              <a:rPr lang="en-US" dirty="0" smtClean="0"/>
              <a:t>and polyphosphate </a:t>
            </a:r>
            <a:r>
              <a:rPr lang="en-US" dirty="0"/>
              <a:t>can serve as an energy source in reactions.</a:t>
            </a:r>
          </a:p>
          <a:p>
            <a:r>
              <a:rPr lang="en-US" dirty="0" smtClean="0"/>
              <a:t>These </a:t>
            </a:r>
            <a:r>
              <a:rPr lang="en-US" dirty="0"/>
              <a:t>granules are sometimes called </a:t>
            </a:r>
            <a:r>
              <a:rPr lang="en-US" b="1" dirty="0" smtClean="0"/>
              <a:t>metachromatic granules</a:t>
            </a:r>
            <a:endParaRPr lang="en-US" b="1" dirty="0"/>
          </a:p>
          <a:p>
            <a:r>
              <a:rPr lang="en-US" b="1" dirty="0" err="1" smtClean="0"/>
              <a:t>Magnetosome</a:t>
            </a:r>
            <a:r>
              <a:rPr lang="en-US" b="1" dirty="0" smtClean="0"/>
              <a:t> </a:t>
            </a:r>
            <a:r>
              <a:rPr lang="en-US" dirty="0"/>
              <a:t>is used by some bacteria to orient in </a:t>
            </a:r>
            <a:r>
              <a:rPr lang="en-US" dirty="0" smtClean="0"/>
              <a:t>the earth’s </a:t>
            </a:r>
            <a:r>
              <a:rPr lang="en-US" dirty="0"/>
              <a:t>magnetic field. These inclusion bodies contain iron </a:t>
            </a:r>
            <a:r>
              <a:rPr lang="en-US" dirty="0" smtClean="0"/>
              <a:t>in the </a:t>
            </a:r>
            <a:r>
              <a:rPr lang="en-US" dirty="0"/>
              <a:t>form of magnetite</a:t>
            </a:r>
          </a:p>
        </p:txBody>
      </p:sp>
    </p:spTree>
    <p:extLst>
      <p:ext uri="{BB962C8B-B14F-4D97-AF65-F5344CB8AC3E}">
        <p14:creationId xmlns="" xmlns:p14="http://schemas.microsoft.com/office/powerpoint/2010/main" val="10838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8"/>
            <a:ext cx="9144000" cy="684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128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30449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56" y="2015620"/>
            <a:ext cx="47625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" y="3250505"/>
            <a:ext cx="420386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9983" y="1484784"/>
            <a:ext cx="3960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MAGNOTACTIC </a:t>
            </a:r>
            <a:r>
              <a:rPr lang="en-US" sz="2800" dirty="0"/>
              <a:t>BACTERIA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4048" y="6084865"/>
            <a:ext cx="2381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Gas </a:t>
            </a:r>
            <a:r>
              <a:rPr lang="en-US" sz="3200" dirty="0" err="1"/>
              <a:t>vacoules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7474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Ribosomes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Ribosomes </a:t>
            </a:r>
            <a:r>
              <a:rPr lang="en-US" dirty="0"/>
              <a:t>loosely attached to the </a:t>
            </a:r>
            <a:r>
              <a:rPr lang="en-US" dirty="0" smtClean="0"/>
              <a:t>plasma membrane</a:t>
            </a:r>
            <a:r>
              <a:rPr lang="en-US" dirty="0"/>
              <a:t>. (70S </a:t>
            </a:r>
            <a:r>
              <a:rPr lang="en-US" dirty="0" smtClean="0"/>
              <a:t>ribosomes) Made </a:t>
            </a:r>
            <a:r>
              <a:rPr lang="en-US" dirty="0"/>
              <a:t>of both protein and ribonucleic </a:t>
            </a:r>
            <a:r>
              <a:rPr lang="en-US" dirty="0" smtClean="0"/>
              <a:t>acid (RNA</a:t>
            </a:r>
            <a:r>
              <a:rPr lang="en-US" dirty="0"/>
              <a:t>).</a:t>
            </a:r>
          </a:p>
          <a:p>
            <a:r>
              <a:rPr lang="en-US" dirty="0" smtClean="0"/>
              <a:t>They </a:t>
            </a:r>
            <a:r>
              <a:rPr lang="en-US" dirty="0"/>
              <a:t>are the site of protein synthesis;</a:t>
            </a:r>
          </a:p>
          <a:p>
            <a:r>
              <a:rPr lang="fr-FR" dirty="0" smtClean="0"/>
              <a:t>Matrix </a:t>
            </a:r>
            <a:r>
              <a:rPr lang="fr-FR" dirty="0"/>
              <a:t>ribosomes </a:t>
            </a:r>
            <a:r>
              <a:rPr lang="fr-FR" dirty="0" err="1"/>
              <a:t>synthesize</a:t>
            </a:r>
            <a:r>
              <a:rPr lang="fr-FR" dirty="0"/>
              <a:t> </a:t>
            </a:r>
            <a:r>
              <a:rPr lang="fr-FR" dirty="0" err="1"/>
              <a:t>proteins</a:t>
            </a:r>
            <a:r>
              <a:rPr lang="fr-FR" dirty="0"/>
              <a:t> </a:t>
            </a:r>
            <a:r>
              <a:rPr lang="fr-FR" dirty="0" err="1" smtClean="0"/>
              <a:t>destined</a:t>
            </a:r>
            <a:r>
              <a:rPr lang="fr-FR" dirty="0"/>
              <a:t> </a:t>
            </a:r>
            <a:r>
              <a:rPr lang="en-US" dirty="0" smtClean="0"/>
              <a:t>to </a:t>
            </a:r>
            <a:r>
              <a:rPr lang="en-US" dirty="0"/>
              <a:t>remain within the cell,</a:t>
            </a:r>
          </a:p>
          <a:p>
            <a:r>
              <a:rPr lang="pt-BR" dirty="0" smtClean="0"/>
              <a:t>Plasma </a:t>
            </a:r>
            <a:r>
              <a:rPr lang="pt-BR" dirty="0"/>
              <a:t>membrane ribosomes make </a:t>
            </a:r>
            <a:r>
              <a:rPr lang="pt-BR" dirty="0" smtClean="0"/>
              <a:t>proteins </a:t>
            </a:r>
            <a:r>
              <a:rPr lang="en-US" dirty="0" smtClean="0"/>
              <a:t>for </a:t>
            </a:r>
            <a:r>
              <a:rPr lang="en-US" dirty="0"/>
              <a:t>transport to the outside.</a:t>
            </a:r>
          </a:p>
        </p:txBody>
      </p:sp>
    </p:spTree>
    <p:extLst>
      <p:ext uri="{BB962C8B-B14F-4D97-AF65-F5344CB8AC3E}">
        <p14:creationId xmlns="" xmlns:p14="http://schemas.microsoft.com/office/powerpoint/2010/main" val="510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Nucleoid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/>
          </a:bodyPr>
          <a:lstStyle/>
          <a:p>
            <a:r>
              <a:rPr lang="en-US" dirty="0" smtClean="0"/>
              <a:t>Prokaryotic </a:t>
            </a:r>
            <a:r>
              <a:rPr lang="en-US" dirty="0"/>
              <a:t>chromosome is located in an </a:t>
            </a:r>
            <a:r>
              <a:rPr lang="en-US" dirty="0" smtClean="0"/>
              <a:t>irregularly shaped </a:t>
            </a:r>
            <a:r>
              <a:rPr lang="en-US" dirty="0"/>
              <a:t>region called the </a:t>
            </a:r>
            <a:r>
              <a:rPr lang="en-US" b="1" dirty="0"/>
              <a:t>nucleoid</a:t>
            </a:r>
          </a:p>
          <a:p>
            <a:r>
              <a:rPr lang="en-US" dirty="0" smtClean="0"/>
              <a:t>composed </a:t>
            </a:r>
            <a:r>
              <a:rPr lang="en-US" dirty="0"/>
              <a:t>of about 60% DNA, 30% RNA, and </a:t>
            </a:r>
            <a:r>
              <a:rPr lang="en-US" dirty="0" smtClean="0"/>
              <a:t>10% protein </a:t>
            </a:r>
            <a:r>
              <a:rPr lang="en-US" dirty="0"/>
              <a:t>by weight</a:t>
            </a:r>
          </a:p>
          <a:p>
            <a:r>
              <a:rPr lang="en-US" dirty="0" smtClean="0"/>
              <a:t>prokaryotes </a:t>
            </a:r>
            <a:r>
              <a:rPr lang="en-US" dirty="0"/>
              <a:t>contain a single circle of </a:t>
            </a:r>
            <a:r>
              <a:rPr lang="en-US" dirty="0" smtClean="0"/>
              <a:t>double stranded</a:t>
            </a:r>
            <a:endParaRPr lang="en-US" dirty="0"/>
          </a:p>
          <a:p>
            <a:r>
              <a:rPr lang="en-US" b="1" dirty="0"/>
              <a:t>deoxyribonucleic acid (DNA), </a:t>
            </a:r>
            <a:r>
              <a:rPr lang="en-US" dirty="0"/>
              <a:t>but </a:t>
            </a:r>
            <a:r>
              <a:rPr lang="en-US" dirty="0" smtClean="0"/>
              <a:t>some have </a:t>
            </a:r>
            <a:r>
              <a:rPr lang="en-US" dirty="0"/>
              <a:t>a linear DNA chromosome.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63886"/>
            <a:ext cx="62293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351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CHROMOSOMAL GENETIC MATERIAL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bacteria possess </a:t>
            </a:r>
            <a:r>
              <a:rPr lang="en-US" b="1" dirty="0"/>
              <a:t>plasmids </a:t>
            </a:r>
            <a:r>
              <a:rPr lang="en-US" dirty="0"/>
              <a:t>in addition to </a:t>
            </a:r>
            <a:r>
              <a:rPr lang="en-US" dirty="0" smtClean="0"/>
              <a:t>their chromosome</a:t>
            </a:r>
            <a:r>
              <a:rPr lang="en-US" dirty="0"/>
              <a:t>.</a:t>
            </a:r>
          </a:p>
          <a:p>
            <a:r>
              <a:rPr lang="en-US" dirty="0" smtClean="0"/>
              <a:t>These </a:t>
            </a:r>
            <a:r>
              <a:rPr lang="en-US" dirty="0"/>
              <a:t>are double-stranded DNA molecules, </a:t>
            </a:r>
            <a:r>
              <a:rPr lang="en-US" dirty="0" smtClean="0"/>
              <a:t>usually circular</a:t>
            </a:r>
            <a:r>
              <a:rPr lang="en-US" dirty="0"/>
              <a:t>, that can exist and replicate independently of </a:t>
            </a:r>
            <a:r>
              <a:rPr lang="en-US" dirty="0" smtClean="0"/>
              <a:t>the chromosome </a:t>
            </a:r>
            <a:r>
              <a:rPr lang="en-US" dirty="0"/>
              <a:t>or may be integrated with it(</a:t>
            </a:r>
            <a:r>
              <a:rPr lang="en-US" b="1" dirty="0" err="1"/>
              <a:t>epoisomes</a:t>
            </a:r>
            <a:r>
              <a:rPr lang="en-US" dirty="0" smtClean="0"/>
              <a:t>)  </a:t>
            </a:r>
            <a:r>
              <a:rPr lang="en-US" dirty="0"/>
              <a:t>In both case they normally are inherited or passed on to </a:t>
            </a:r>
            <a:r>
              <a:rPr lang="en-US" dirty="0" smtClean="0"/>
              <a:t>the progeny</a:t>
            </a:r>
            <a:r>
              <a:rPr lang="en-US" dirty="0"/>
              <a:t>.</a:t>
            </a:r>
          </a:p>
          <a:p>
            <a:r>
              <a:rPr lang="en-US" dirty="0" smtClean="0"/>
              <a:t>Plasmid </a:t>
            </a:r>
            <a:r>
              <a:rPr lang="en-US" dirty="0"/>
              <a:t>genes can render bacteria drug-resistant, give </a:t>
            </a:r>
            <a:r>
              <a:rPr lang="en-US" dirty="0" smtClean="0"/>
              <a:t>them new </a:t>
            </a:r>
            <a:r>
              <a:rPr lang="en-US" dirty="0"/>
              <a:t>metabolic abilities, make them pathogenic, or </a:t>
            </a:r>
            <a:r>
              <a:rPr lang="en-US" dirty="0" smtClean="0"/>
              <a:t>endow them </a:t>
            </a:r>
            <a:r>
              <a:rPr lang="en-US" dirty="0"/>
              <a:t>with a number of other properties.</a:t>
            </a:r>
          </a:p>
        </p:txBody>
      </p:sp>
    </p:spTree>
    <p:extLst>
      <p:ext uri="{BB962C8B-B14F-4D97-AF65-F5344CB8AC3E}">
        <p14:creationId xmlns="" xmlns:p14="http://schemas.microsoft.com/office/powerpoint/2010/main" val="42589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n-US" b="1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THANK YOU</a:t>
            </a:r>
            <a:endParaRPr lang="en-US" b="1" spc="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0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09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Cell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cell wall is the layer, usually fairly rigid, that lies just outside the plasma membrane.</a:t>
            </a:r>
          </a:p>
          <a:p>
            <a:r>
              <a:rPr lang="en-US" dirty="0" smtClean="0"/>
              <a:t>Give them shape and protect them from osmosis;</a:t>
            </a:r>
          </a:p>
          <a:p>
            <a:r>
              <a:rPr lang="en-US" dirty="0" smtClean="0"/>
              <a:t>The cell walls of many pathogens have components that contribute to their pathogenicity.</a:t>
            </a:r>
          </a:p>
          <a:p>
            <a:r>
              <a:rPr lang="en-US" dirty="0" smtClean="0"/>
              <a:t>The wall can protect a cell from toxic substances and is the site of action of several antibiotics.</a:t>
            </a:r>
          </a:p>
          <a:p>
            <a:r>
              <a:rPr lang="en-US" dirty="0" smtClean="0"/>
              <a:t>Peptidoglycan-the most important molecule in the cell walls of bacteria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15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Cell wall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gram-positive cell wall consists of a </a:t>
            </a:r>
            <a:r>
              <a:rPr lang="en-US" dirty="0" smtClean="0"/>
              <a:t>single 20 </a:t>
            </a:r>
            <a:r>
              <a:rPr lang="en-US" dirty="0"/>
              <a:t>to 80 nm thick </a:t>
            </a:r>
            <a:r>
              <a:rPr lang="en-US" dirty="0" smtClean="0"/>
              <a:t>homogeneous </a:t>
            </a:r>
          </a:p>
          <a:p>
            <a:r>
              <a:rPr lang="en-US" b="1" dirty="0" smtClean="0"/>
              <a:t>peptidoglycan </a:t>
            </a:r>
            <a:r>
              <a:rPr lang="en-US" b="1" dirty="0"/>
              <a:t>or </a:t>
            </a:r>
            <a:r>
              <a:rPr lang="en-US" b="1" dirty="0" err="1"/>
              <a:t>murein</a:t>
            </a:r>
            <a:r>
              <a:rPr lang="en-US" b="1" dirty="0"/>
              <a:t> layer lying </a:t>
            </a:r>
            <a:r>
              <a:rPr lang="en-US" b="1" dirty="0" smtClean="0"/>
              <a:t>outside the </a:t>
            </a:r>
            <a:r>
              <a:rPr lang="en-US" dirty="0"/>
              <a:t>plasma membrane</a:t>
            </a:r>
          </a:p>
          <a:p>
            <a:r>
              <a:rPr lang="en-US" dirty="0" smtClean="0"/>
              <a:t>the </a:t>
            </a:r>
            <a:r>
              <a:rPr lang="en-US" dirty="0"/>
              <a:t>gram-negative cell wall is quite complex. </a:t>
            </a:r>
            <a:r>
              <a:rPr lang="en-US" dirty="0" smtClean="0"/>
              <a:t>It has </a:t>
            </a:r>
            <a:r>
              <a:rPr lang="en-US" dirty="0"/>
              <a:t>a 2 to 7 nm peptidoglycan layer</a:t>
            </a:r>
          </a:p>
          <a:p>
            <a:r>
              <a:rPr lang="en-US" dirty="0"/>
              <a:t>surrounded by a 7 to 8 nm thick </a:t>
            </a:r>
            <a:r>
              <a:rPr lang="en-US" b="1" dirty="0" smtClean="0"/>
              <a:t>outer membrane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18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Cell wall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Peptidoglycan or </a:t>
            </a:r>
            <a:r>
              <a:rPr lang="en-US" dirty="0" err="1"/>
              <a:t>murein</a:t>
            </a:r>
            <a:r>
              <a:rPr lang="en-US" dirty="0"/>
              <a:t> is an </a:t>
            </a:r>
            <a:r>
              <a:rPr lang="en-US" dirty="0" smtClean="0"/>
              <a:t>enormous polymer </a:t>
            </a:r>
            <a:r>
              <a:rPr lang="en-US" dirty="0"/>
              <a:t>composed of many </a:t>
            </a:r>
            <a:r>
              <a:rPr lang="en-US" dirty="0" smtClean="0"/>
              <a:t>identical subunits. </a:t>
            </a:r>
            <a:r>
              <a:rPr lang="en-US" dirty="0"/>
              <a:t>The polymer contains two </a:t>
            </a:r>
            <a:r>
              <a:rPr lang="en-US" dirty="0" smtClean="0"/>
              <a:t>sugar derivatives</a:t>
            </a:r>
            <a:r>
              <a:rPr lang="en-US" dirty="0"/>
              <a:t>, </a:t>
            </a:r>
            <a:r>
              <a:rPr lang="en-US" i="1" dirty="0"/>
              <a:t>N-</a:t>
            </a:r>
            <a:r>
              <a:rPr lang="en-US" i="1" dirty="0" err="1"/>
              <a:t>acetylglucosamine</a:t>
            </a:r>
            <a:r>
              <a:rPr lang="en-US" i="1" dirty="0"/>
              <a:t> and </a:t>
            </a:r>
            <a:r>
              <a:rPr lang="en-US" i="1" dirty="0" smtClean="0"/>
              <a:t>N-</a:t>
            </a:r>
            <a:r>
              <a:rPr lang="en-US" i="1" dirty="0" err="1" smtClean="0"/>
              <a:t>acetylmuramic</a:t>
            </a:r>
            <a:r>
              <a:rPr lang="en-US" i="1" dirty="0" smtClean="0"/>
              <a:t> acid </a:t>
            </a:r>
            <a:r>
              <a:rPr lang="en-US" i="1" dirty="0"/>
              <a:t>(the </a:t>
            </a:r>
            <a:r>
              <a:rPr lang="en-US" i="1" dirty="0" err="1"/>
              <a:t>lactyl</a:t>
            </a:r>
            <a:r>
              <a:rPr lang="en-US" i="1" dirty="0"/>
              <a:t> ether of </a:t>
            </a:r>
            <a:r>
              <a:rPr lang="en-US" i="1" dirty="0" smtClean="0"/>
              <a:t>N-</a:t>
            </a:r>
            <a:r>
              <a:rPr lang="en-US" i="1" dirty="0" err="1" smtClean="0"/>
              <a:t>acetylglucosamine</a:t>
            </a:r>
            <a:r>
              <a:rPr lang="en-US" i="1" dirty="0" smtClean="0"/>
              <a:t>)</a:t>
            </a:r>
            <a:endParaRPr lang="en-US" i="1" dirty="0"/>
          </a:p>
          <a:p>
            <a:r>
              <a:rPr lang="en-US" i="1" dirty="0" smtClean="0"/>
              <a:t>several different amino </a:t>
            </a:r>
            <a:r>
              <a:rPr lang="en-US" i="1" dirty="0"/>
              <a:t>acids, three of </a:t>
            </a:r>
            <a:r>
              <a:rPr lang="en-US" dirty="0" smtClean="0"/>
              <a:t>which—</a:t>
            </a:r>
            <a:r>
              <a:rPr lang="en-US" b="1" dirty="0" smtClean="0"/>
              <a:t>D-glutamic acid</a:t>
            </a:r>
            <a:r>
              <a:rPr lang="en-US" b="1" dirty="0"/>
              <a:t>, D-alanine</a:t>
            </a:r>
            <a:r>
              <a:rPr lang="en-US" dirty="0"/>
              <a:t>, and </a:t>
            </a:r>
            <a:r>
              <a:rPr lang="en-US" b="1" i="1" dirty="0" err="1"/>
              <a:t>meso-diaminopimelic</a:t>
            </a:r>
            <a:r>
              <a:rPr lang="en-US" b="1" i="1" dirty="0"/>
              <a:t> </a:t>
            </a:r>
            <a:r>
              <a:rPr lang="en-US" b="1" dirty="0"/>
              <a:t>acid</a:t>
            </a:r>
          </a:p>
        </p:txBody>
      </p:sp>
    </p:spTree>
    <p:extLst>
      <p:ext uri="{BB962C8B-B14F-4D97-AF65-F5344CB8AC3E}">
        <p14:creationId xmlns="" xmlns:p14="http://schemas.microsoft.com/office/powerpoint/2010/main" val="16773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81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Gram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+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cell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Homogeneous cell wall of </a:t>
            </a:r>
            <a:r>
              <a:rPr lang="en-US" dirty="0" smtClean="0"/>
              <a:t>gram-positive bacteria </a:t>
            </a:r>
            <a:r>
              <a:rPr lang="en-US" dirty="0"/>
              <a:t>is composed primarily </a:t>
            </a:r>
            <a:r>
              <a:rPr lang="en-US" dirty="0" smtClean="0"/>
              <a:t>of peptidoglycan</a:t>
            </a:r>
            <a:r>
              <a:rPr lang="en-US" dirty="0"/>
              <a:t>, which often contains a </a:t>
            </a:r>
            <a:r>
              <a:rPr lang="en-US" dirty="0" smtClean="0"/>
              <a:t>peptide </a:t>
            </a:r>
            <a:r>
              <a:rPr lang="en-US" dirty="0" err="1" smtClean="0"/>
              <a:t>interbridge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/>
              <a:t>teichoic</a:t>
            </a:r>
            <a:r>
              <a:rPr lang="en-US" dirty="0"/>
              <a:t> acids are connected to either </a:t>
            </a:r>
            <a:r>
              <a:rPr lang="en-US" dirty="0" smtClean="0"/>
              <a:t>the peptidoglycan </a:t>
            </a:r>
            <a:r>
              <a:rPr lang="en-US" dirty="0"/>
              <a:t>by a covalent bond with </a:t>
            </a:r>
            <a:r>
              <a:rPr lang="en-US" i="1" dirty="0" err="1" smtClean="0"/>
              <a:t>Nacetylmuramic</a:t>
            </a:r>
            <a:r>
              <a:rPr lang="en-US" i="1" dirty="0" smtClean="0"/>
              <a:t> </a:t>
            </a:r>
            <a:r>
              <a:rPr lang="en-US" dirty="0" smtClean="0"/>
              <a:t>acid </a:t>
            </a:r>
            <a:r>
              <a:rPr lang="en-US" dirty="0"/>
              <a:t>or to plasma </a:t>
            </a:r>
            <a:r>
              <a:rPr lang="en-US" dirty="0" smtClean="0"/>
              <a:t>membrane lipids </a:t>
            </a:r>
            <a:r>
              <a:rPr lang="en-US" dirty="0"/>
              <a:t>are called </a:t>
            </a:r>
            <a:r>
              <a:rPr lang="en-US" dirty="0" err="1"/>
              <a:t>lipoteichoic</a:t>
            </a:r>
            <a:r>
              <a:rPr lang="en-US" dirty="0"/>
              <a:t> acids.</a:t>
            </a:r>
          </a:p>
        </p:txBody>
      </p:sp>
    </p:spTree>
    <p:extLst>
      <p:ext uri="{BB962C8B-B14F-4D97-AF65-F5344CB8AC3E}">
        <p14:creationId xmlns="" xmlns:p14="http://schemas.microsoft.com/office/powerpoint/2010/main" val="2961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416</TotalTime>
  <Words>1669</Words>
  <Application>Microsoft Office PowerPoint</Application>
  <PresentationFormat>On-screen Show (4:3)</PresentationFormat>
  <Paragraphs>127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Equity</vt:lpstr>
      <vt:lpstr>The Structure of the Prokaryote Cell</vt:lpstr>
      <vt:lpstr>The Structure of the Prokaryote Cell</vt:lpstr>
      <vt:lpstr>Slide 3</vt:lpstr>
      <vt:lpstr>Slide 4</vt:lpstr>
      <vt:lpstr>Cell wall</vt:lpstr>
      <vt:lpstr>Cell wall</vt:lpstr>
      <vt:lpstr>Cell wall</vt:lpstr>
      <vt:lpstr>Slide 8</vt:lpstr>
      <vt:lpstr>Gram +ve cell wall</vt:lpstr>
      <vt:lpstr>Slide 10</vt:lpstr>
      <vt:lpstr>Gram –ve cell wall</vt:lpstr>
      <vt:lpstr>Slide 12</vt:lpstr>
      <vt:lpstr>Capsules, Slime Layers, and S-Layers</vt:lpstr>
      <vt:lpstr>Pili and Fimbriae</vt:lpstr>
      <vt:lpstr>Flagella and Motility</vt:lpstr>
      <vt:lpstr>Slide 16</vt:lpstr>
      <vt:lpstr>Flagella and Motility</vt:lpstr>
      <vt:lpstr>Flagella and Motility</vt:lpstr>
      <vt:lpstr>Flagella and Motility</vt:lpstr>
      <vt:lpstr>Slide 20</vt:lpstr>
      <vt:lpstr>Flagella and Motility</vt:lpstr>
      <vt:lpstr>The Bacterial Endospore</vt:lpstr>
      <vt:lpstr>The Plasma Membrane</vt:lpstr>
      <vt:lpstr>Slide 24</vt:lpstr>
      <vt:lpstr>Internal Membrane Systems</vt:lpstr>
      <vt:lpstr>Inclusion Bodies</vt:lpstr>
      <vt:lpstr>Inclusion Bodies</vt:lpstr>
      <vt:lpstr>Inclusion Bodies</vt:lpstr>
      <vt:lpstr>Inclusion Bodies</vt:lpstr>
      <vt:lpstr>Slide 30</vt:lpstr>
      <vt:lpstr>Ribosomes</vt:lpstr>
      <vt:lpstr>Nucleoid</vt:lpstr>
      <vt:lpstr>EXTRA CHROMOSOMAL GENETIC MATERIAL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GY</dc:creator>
  <cp:lastModifiedBy>user</cp:lastModifiedBy>
  <cp:revision>17</cp:revision>
  <dcterms:created xsi:type="dcterms:W3CDTF">2020-04-15T13:39:14Z</dcterms:created>
  <dcterms:modified xsi:type="dcterms:W3CDTF">2020-05-18T06:25:51Z</dcterms:modified>
</cp:coreProperties>
</file>